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8288000" cy="10287000"/>
  <p:notesSz cx="6858000" cy="9144000"/>
  <p:embeddedFontLst>
    <p:embeddedFont>
      <p:font typeface="Canva Sans" panose="020B0604020202020204" charset="0"/>
      <p:regular r:id="rId24"/>
    </p:embeddedFont>
    <p:embeddedFont>
      <p:font typeface="Canva Sans Bold" panose="020B0604020202020204" charset="0"/>
      <p:regular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69" d="100"/>
          <a:sy n="69" d="100"/>
        </p:scale>
        <p:origin x="7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1945179" y="1028700"/>
            <a:ext cx="14801374" cy="5157843"/>
            <a:chOff x="0" y="0"/>
            <a:chExt cx="2486360" cy="866423"/>
          </a:xfrm>
        </p:grpSpPr>
        <p:sp>
          <p:nvSpPr>
            <p:cNvPr id="3" name="Freeform 3"/>
            <p:cNvSpPr/>
            <p:nvPr/>
          </p:nvSpPr>
          <p:spPr>
            <a:xfrm>
              <a:off x="0" y="0"/>
              <a:ext cx="2486360" cy="866423"/>
            </a:xfrm>
            <a:custGeom>
              <a:avLst/>
              <a:gdLst/>
              <a:ahLst/>
              <a:cxnLst/>
              <a:rect l="l" t="t" r="r" b="b"/>
              <a:pathLst>
                <a:path w="2486360" h="866423">
                  <a:moveTo>
                    <a:pt x="17784" y="0"/>
                  </a:moveTo>
                  <a:lnTo>
                    <a:pt x="2468576" y="0"/>
                  </a:lnTo>
                  <a:cubicBezTo>
                    <a:pt x="2473293" y="0"/>
                    <a:pt x="2477816" y="1874"/>
                    <a:pt x="2481151" y="5209"/>
                  </a:cubicBezTo>
                  <a:cubicBezTo>
                    <a:pt x="2484486" y="8544"/>
                    <a:pt x="2486360" y="13067"/>
                    <a:pt x="2486360" y="17784"/>
                  </a:cubicBezTo>
                  <a:lnTo>
                    <a:pt x="2486360" y="848639"/>
                  </a:lnTo>
                  <a:cubicBezTo>
                    <a:pt x="2486360" y="858461"/>
                    <a:pt x="2478398" y="866423"/>
                    <a:pt x="2468576" y="866423"/>
                  </a:cubicBezTo>
                  <a:lnTo>
                    <a:pt x="17784" y="866423"/>
                  </a:lnTo>
                  <a:cubicBezTo>
                    <a:pt x="7962" y="866423"/>
                    <a:pt x="0" y="858461"/>
                    <a:pt x="0" y="848639"/>
                  </a:cubicBezTo>
                  <a:lnTo>
                    <a:pt x="0" y="17784"/>
                  </a:lnTo>
                  <a:cubicBezTo>
                    <a:pt x="0" y="7962"/>
                    <a:pt x="7962" y="0"/>
                    <a:pt x="17784" y="0"/>
                  </a:cubicBezTo>
                  <a:close/>
                </a:path>
              </a:pathLst>
            </a:custGeom>
            <a:solidFill>
              <a:srgbClr val="FAF4EA"/>
            </a:solidFill>
          </p:spPr>
          <p:txBody>
            <a:bodyPr/>
            <a:lstStyle/>
            <a:p>
              <a:endParaRPr lang="en-GB"/>
            </a:p>
          </p:txBody>
        </p:sp>
        <p:sp>
          <p:nvSpPr>
            <p:cNvPr id="4" name="TextBox 4"/>
            <p:cNvSpPr txBox="1"/>
            <p:nvPr/>
          </p:nvSpPr>
          <p:spPr>
            <a:xfrm>
              <a:off x="0" y="-9525"/>
              <a:ext cx="2486360" cy="875948"/>
            </a:xfrm>
            <a:prstGeom prst="rect">
              <a:avLst/>
            </a:prstGeom>
          </p:spPr>
          <p:txBody>
            <a:bodyPr lIns="49780" tIns="49780" rIns="49780" bIns="49780" rtlCol="0" anchor="ctr"/>
            <a:lstStyle/>
            <a:p>
              <a:pPr algn="ctr">
                <a:lnSpc>
                  <a:spcPts val="1495"/>
                </a:lnSpc>
              </a:pPr>
              <a:endParaRPr/>
            </a:p>
          </p:txBody>
        </p:sp>
      </p:grpSp>
      <p:sp>
        <p:nvSpPr>
          <p:cNvPr id="5" name="TextBox 5"/>
          <p:cNvSpPr txBox="1"/>
          <p:nvPr/>
        </p:nvSpPr>
        <p:spPr>
          <a:xfrm>
            <a:off x="2305880" y="1902329"/>
            <a:ext cx="14079970" cy="4049185"/>
          </a:xfrm>
          <a:prstGeom prst="rect">
            <a:avLst/>
          </a:prstGeom>
        </p:spPr>
        <p:txBody>
          <a:bodyPr lIns="0" tIns="0" rIns="0" bIns="0" rtlCol="0" anchor="t">
            <a:spAutoFit/>
          </a:bodyPr>
          <a:lstStyle/>
          <a:p>
            <a:pPr algn="ctr">
              <a:lnSpc>
                <a:spcPts val="6372"/>
              </a:lnSpc>
            </a:pPr>
            <a:r>
              <a:rPr lang="en-US" sz="4551" dirty="0">
                <a:solidFill>
                  <a:srgbClr val="8A3D21"/>
                </a:solidFill>
                <a:latin typeface="Canva Sans Bold"/>
              </a:rPr>
              <a:t>To navigate through the PowerPoint click on the slide or use the arrow keys. The question will be displayed first, and the answer will be revealed as you advance through the slides.</a:t>
            </a:r>
          </a:p>
          <a:p>
            <a:pPr algn="ctr">
              <a:lnSpc>
                <a:spcPts val="6372"/>
              </a:lnSpc>
            </a:pPr>
            <a:endParaRPr lang="en-US" sz="4551" dirty="0">
              <a:solidFill>
                <a:srgbClr val="8A3D21"/>
              </a:solidFill>
              <a:latin typeface="Canva Sans Bold"/>
            </a:endParaRPr>
          </a:p>
        </p:txBody>
      </p:sp>
      <p:sp>
        <p:nvSpPr>
          <p:cNvPr id="6" name="Freeform 6"/>
          <p:cNvSpPr/>
          <p:nvPr/>
        </p:nvSpPr>
        <p:spPr>
          <a:xfrm>
            <a:off x="5249247" y="5872947"/>
            <a:ext cx="7789505" cy="4414053"/>
          </a:xfrm>
          <a:custGeom>
            <a:avLst/>
            <a:gdLst/>
            <a:ahLst/>
            <a:cxnLst/>
            <a:rect l="l" t="t" r="r" b="b"/>
            <a:pathLst>
              <a:path w="7789505" h="4414053">
                <a:moveTo>
                  <a:pt x="0" y="0"/>
                </a:moveTo>
                <a:lnTo>
                  <a:pt x="7789506" y="0"/>
                </a:lnTo>
                <a:lnTo>
                  <a:pt x="7789506" y="4414053"/>
                </a:lnTo>
                <a:lnTo>
                  <a:pt x="0" y="4414053"/>
                </a:lnTo>
                <a:lnTo>
                  <a:pt x="0" y="0"/>
                </a:lnTo>
                <a:close/>
              </a:path>
            </a:pathLst>
          </a:custGeom>
          <a:blipFill>
            <a:blip r:embed="rId2"/>
            <a:stretch>
              <a:fillRect/>
            </a:stretch>
          </a:blipFill>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66696"/>
              <a:ext cx="7177478" cy="4122214"/>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UVA rays make you sunburn and UVB rays make you age.</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1009957" y="3666678"/>
              <a:ext cx="7267955" cy="7455557"/>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 UVA rays cause wrinkles, and UVB rays cause sunburn. Both can lead to skin cancer, so use a broad spectrum sunscreen to protect your skin. </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False!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73780"/>
              <a:ext cx="7177478" cy="4122214"/>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You should put on a lot of sunscreen to cover all your skin.</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982228" y="3639605"/>
              <a:ext cx="7267955" cy="7455557"/>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Use about two tablespoons (a shot glass) of sunscreen for full-body protection. For spray sunscreen, apply until your skin looks shiny.</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66696"/>
              <a:ext cx="7177478" cy="4122214"/>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Being safe in the sun is important to keep your skin healthy.</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1013127" y="3666678"/>
              <a:ext cx="7267955" cy="7455557"/>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Sun safety is vital for healthy skin. It reduces the risk of  sun damage like sunburn, wrinkles, and skin cancer, and it sets a great example for others!</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66696"/>
              <a:ext cx="7177478" cy="4122214"/>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UV rays from the sun are invisible but can hurt your skin.</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1107881" y="5048523"/>
              <a:ext cx="7267955" cy="4637721"/>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UV rays from the sun can’t be seen, but can cause sunburn, aging, and increase your risk of skin cancer. </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66696"/>
              <a:ext cx="7177478" cy="3074557"/>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You should put on more sunscreen every two hours.</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964718" y="3639605"/>
              <a:ext cx="7267955" cy="7455557"/>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 It’s important to reapply sunscreen every two hours to keep it working well, especially if you’re sweating or swimming, which can wash it away.</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73780"/>
              <a:ext cx="7177478" cy="3074557"/>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It’s okay to use sunscreen that’s out of date.</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982228" y="3639605"/>
              <a:ext cx="7267955" cy="7455557"/>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Expired sunscreen might not protect your skin, risking sunburn. Check expiration dates and use fresh sunscreen to protect your skin from the sun.</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False!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66696"/>
              <a:ext cx="7177478" cy="4122214"/>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Wearing sunglasses helps protect your eyes from the sun.</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1013127" y="4615524"/>
              <a:ext cx="7267955" cy="5577000"/>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Sunglasses that block UV rays protect your eyes from harm, including cataracts and macular degeneration. </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66696"/>
              <a:ext cx="7177478" cy="4122214"/>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Some parts of your body can get sunburned more easily.</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912047" y="4290390"/>
              <a:ext cx="7267955" cy="6516278"/>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Your face, shoulders, and back are more prone to sunburn because of how the sun’s rays fall on our bodies as we walk around. </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66696"/>
              <a:ext cx="7177478" cy="4122214"/>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I need to spend a lot of time in the sun to get enough Vitamin D.</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964718" y="4357310"/>
              <a:ext cx="7267955" cy="5577000"/>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15-30 minutes in direct sunlight with your face and arms exposed is enough time to make vitamin D.</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False!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73780"/>
              <a:ext cx="7177478" cy="4122214"/>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Getting a “base tan” helps you avoid getting sunburned.</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1015741" y="3887671"/>
              <a:ext cx="7267955" cy="6516278"/>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Tanning won’t stop sunburn. It actually damages your skin, making you more likely to get skin cancer and look older faster.</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False!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221238" y="202221"/>
            <a:ext cx="6924309" cy="9882558"/>
            <a:chOff x="0" y="0"/>
            <a:chExt cx="9232412" cy="13176744"/>
          </a:xfrm>
        </p:grpSpPr>
        <p:grpSp>
          <p:nvGrpSpPr>
            <p:cNvPr id="3" name="Group 3"/>
            <p:cNvGrpSpPr/>
            <p:nvPr/>
          </p:nvGrpSpPr>
          <p:grpSpPr>
            <a:xfrm>
              <a:off x="0" y="0"/>
              <a:ext cx="9232412" cy="13176744"/>
              <a:chOff x="0" y="0"/>
              <a:chExt cx="876250" cy="1250608"/>
            </a:xfrm>
          </p:grpSpPr>
          <p:sp>
            <p:nvSpPr>
              <p:cNvPr id="4" name="Freeform 4"/>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5" name="TextBox 5"/>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6" name="Group 6"/>
            <p:cNvGrpSpPr/>
            <p:nvPr/>
          </p:nvGrpSpPr>
          <p:grpSpPr>
            <a:xfrm>
              <a:off x="525016" y="630020"/>
              <a:ext cx="8182379" cy="11916704"/>
              <a:chOff x="0" y="0"/>
              <a:chExt cx="776592" cy="1131017"/>
            </a:xfrm>
          </p:grpSpPr>
          <p:sp>
            <p:nvSpPr>
              <p:cNvPr id="7" name="Freeform 7"/>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8" name="TextBox 8"/>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9" name="Group 9"/>
            <p:cNvGrpSpPr/>
            <p:nvPr/>
          </p:nvGrpSpPr>
          <p:grpSpPr>
            <a:xfrm>
              <a:off x="982228" y="1435592"/>
              <a:ext cx="7267955" cy="1594332"/>
              <a:chOff x="0" y="0"/>
              <a:chExt cx="915663" cy="200864"/>
            </a:xfrm>
          </p:grpSpPr>
          <p:sp>
            <p:nvSpPr>
              <p:cNvPr id="10" name="Freeform 10"/>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1" name="TextBox 11"/>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2" name="TextBox 12"/>
            <p:cNvSpPr txBox="1"/>
            <p:nvPr/>
          </p:nvSpPr>
          <p:spPr>
            <a:xfrm>
              <a:off x="982228" y="4276221"/>
              <a:ext cx="7177478" cy="2966287"/>
            </a:xfrm>
            <a:prstGeom prst="rect">
              <a:avLst/>
            </a:prstGeom>
          </p:spPr>
          <p:txBody>
            <a:bodyPr lIns="0" tIns="0" rIns="0" bIns="0" rtlCol="0" anchor="t">
              <a:spAutoFit/>
            </a:bodyPr>
            <a:lstStyle/>
            <a:p>
              <a:pPr algn="ctr">
                <a:lnSpc>
                  <a:spcPts val="5973"/>
                </a:lnSpc>
              </a:pPr>
              <a:r>
                <a:rPr lang="en-US" sz="4266">
                  <a:solidFill>
                    <a:srgbClr val="8A3D21"/>
                  </a:solidFill>
                  <a:latin typeface="Canva Sans Bold"/>
                </a:rPr>
                <a:t>The sun is strongest between 10 a.m. and 4 p.m.</a:t>
              </a:r>
            </a:p>
          </p:txBody>
        </p:sp>
        <p:sp>
          <p:nvSpPr>
            <p:cNvPr id="13" name="TextBox 13"/>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4" name="Freeform 14"/>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5" name="Group 15"/>
          <p:cNvGrpSpPr/>
          <p:nvPr/>
        </p:nvGrpSpPr>
        <p:grpSpPr>
          <a:xfrm>
            <a:off x="10924746" y="202221"/>
            <a:ext cx="6924309" cy="9882558"/>
            <a:chOff x="0" y="0"/>
            <a:chExt cx="9232412" cy="13176744"/>
          </a:xfrm>
        </p:grpSpPr>
        <p:grpSp>
          <p:nvGrpSpPr>
            <p:cNvPr id="16" name="Group 16"/>
            <p:cNvGrpSpPr/>
            <p:nvPr/>
          </p:nvGrpSpPr>
          <p:grpSpPr>
            <a:xfrm>
              <a:off x="0" y="0"/>
              <a:ext cx="9232412" cy="13176744"/>
              <a:chOff x="0" y="0"/>
              <a:chExt cx="876250" cy="1250608"/>
            </a:xfrm>
          </p:grpSpPr>
          <p:sp>
            <p:nvSpPr>
              <p:cNvPr id="17" name="Freeform 1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18" name="TextBox 18"/>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19" name="Group 19"/>
            <p:cNvGrpSpPr/>
            <p:nvPr/>
          </p:nvGrpSpPr>
          <p:grpSpPr>
            <a:xfrm>
              <a:off x="525016" y="630020"/>
              <a:ext cx="8182379" cy="11916704"/>
              <a:chOff x="0" y="0"/>
              <a:chExt cx="776592" cy="1131017"/>
            </a:xfrm>
          </p:grpSpPr>
          <p:sp>
            <p:nvSpPr>
              <p:cNvPr id="20" name="Freeform 2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1" name="TextBox 21"/>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22" name="Group 22"/>
            <p:cNvGrpSpPr/>
            <p:nvPr/>
          </p:nvGrpSpPr>
          <p:grpSpPr>
            <a:xfrm>
              <a:off x="982228" y="1435592"/>
              <a:ext cx="7267955" cy="1594332"/>
              <a:chOff x="0" y="0"/>
              <a:chExt cx="915663" cy="200864"/>
            </a:xfrm>
          </p:grpSpPr>
          <p:sp>
            <p:nvSpPr>
              <p:cNvPr id="23" name="Freeform 2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4" name="TextBox 2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5" name="TextBox 25"/>
            <p:cNvSpPr txBox="1"/>
            <p:nvPr/>
          </p:nvSpPr>
          <p:spPr>
            <a:xfrm>
              <a:off x="982228" y="3076070"/>
              <a:ext cx="7267955" cy="9334114"/>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The sun is strongest between 10 AM and 4 PM, which can harm your skin. When the UV index is above 3, seek shade, use clothing and apply sunscreen to protect your skin during these hours.</a:t>
              </a:r>
            </a:p>
          </p:txBody>
        </p:sp>
        <p:sp>
          <p:nvSpPr>
            <p:cNvPr id="26" name="TextBox 2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grpSp>
        <p:nvGrpSpPr>
          <p:cNvPr id="27" name="Group 27"/>
          <p:cNvGrpSpPr/>
          <p:nvPr/>
        </p:nvGrpSpPr>
        <p:grpSpPr>
          <a:xfrm>
            <a:off x="7492097" y="3455107"/>
            <a:ext cx="3086100" cy="3086100"/>
            <a:chOff x="0" y="0"/>
            <a:chExt cx="812800" cy="812800"/>
          </a:xfrm>
        </p:grpSpPr>
        <p:sp>
          <p:nvSpPr>
            <p:cNvPr id="28" name="Freeform 28"/>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29" name="TextBox 29"/>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66696"/>
              <a:ext cx="7177478" cy="4122214"/>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Wearing light and loose clothing is best to stay safe in the sun.</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1044026" y="4290390"/>
              <a:ext cx="7267955" cy="6516278"/>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Wearing light, baggy clothes is a smart way to stay safe in the sun. They keep you cool and protect your skin from the sun’s rays.</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66696"/>
              <a:ext cx="7177478" cy="4122214"/>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You should always use sunscreen with an SPF 30 or higher. </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836150" y="3639605"/>
              <a:ext cx="7267955" cy="7455557"/>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 Always use sunscreen with an SPF 30 or higher to shield your skin from the sun’s harmful rays. SPF 30 blocks 97% of the sun’s harmful rays.</a:t>
              </a:r>
              <a:r>
                <a:rPr lang="en-US" sz="3982">
                  <a:solidFill>
                    <a:srgbClr val="8A3D21"/>
                  </a:solidFill>
                  <a:latin typeface="Canva Sans"/>
                </a:rPr>
                <a:t>  </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73780"/>
              <a:ext cx="7177478" cy="3074557"/>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You can get sunburnt even if it’s cloudy.</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859026" y="3639605"/>
              <a:ext cx="7423883" cy="4637721"/>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 Clouds don’t fully block the sun’s rays. Check the UV index and protect your skin if it’s 3 or higher.</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3833559"/>
              <a:ext cx="7177478" cy="4989349"/>
            </a:xfrm>
            <a:prstGeom prst="rect">
              <a:avLst/>
            </a:prstGeom>
          </p:spPr>
          <p:txBody>
            <a:bodyPr lIns="0" tIns="0" rIns="0" bIns="0" rtlCol="0" anchor="t">
              <a:spAutoFit/>
            </a:bodyPr>
            <a:lstStyle/>
            <a:p>
              <a:pPr algn="ctr">
                <a:lnSpc>
                  <a:spcPts val="5973"/>
                </a:lnSpc>
              </a:pPr>
              <a:r>
                <a:rPr lang="en-US" sz="4266">
                  <a:solidFill>
                    <a:srgbClr val="8A3D21"/>
                  </a:solidFill>
                  <a:latin typeface="Canva Sans Bold"/>
                </a:rPr>
                <a:t>If your skin is sensitive or you have allergies, you should use special sunscreen.</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1047679" y="3639605"/>
              <a:ext cx="7267955" cy="6516279"/>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For sensitive skin, look for sunscreens labelled as ‘fragrance free’ or hypoallergenic. Test it first on the skin on your inner elbow. </a:t>
              </a:r>
            </a:p>
          </p:txBody>
        </p:sp>
        <p:sp>
          <p:nvSpPr>
            <p:cNvPr id="29" name="TextBox 29"/>
            <p:cNvSpPr txBox="1"/>
            <p:nvPr/>
          </p:nvSpPr>
          <p:spPr>
            <a:xfrm>
              <a:off x="1107881" y="1700275"/>
              <a:ext cx="7016651"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055598"/>
              <a:ext cx="7177478" cy="4989349"/>
            </a:xfrm>
            <a:prstGeom prst="rect">
              <a:avLst/>
            </a:prstGeom>
          </p:spPr>
          <p:txBody>
            <a:bodyPr lIns="0" tIns="0" rIns="0" bIns="0" rtlCol="0" anchor="t">
              <a:spAutoFit/>
            </a:bodyPr>
            <a:lstStyle/>
            <a:p>
              <a:pPr algn="ctr">
                <a:lnSpc>
                  <a:spcPts val="5973"/>
                </a:lnSpc>
              </a:pPr>
              <a:r>
                <a:rPr lang="en-US" sz="4266">
                  <a:solidFill>
                    <a:srgbClr val="8A3D21"/>
                  </a:solidFill>
                  <a:latin typeface="Canva Sans Bold"/>
                </a:rPr>
                <a:t>If you get a sunburn, you should stay out of the sun and use soothing lotions.</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982228" y="3076070"/>
              <a:ext cx="7267955" cy="9334114"/>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If you get a sunburn, cool off with cold water, drink lots of water, use aloe vera, wear loose clothes, and avoid the sun. If it's really bad, seek medical advice if you notice any changes in these. </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1027467" y="4700101"/>
              <a:ext cx="7177478" cy="3977818"/>
            </a:xfrm>
            <a:prstGeom prst="rect">
              <a:avLst/>
            </a:prstGeom>
          </p:spPr>
          <p:txBody>
            <a:bodyPr lIns="0" tIns="0" rIns="0" bIns="0" rtlCol="0" anchor="t">
              <a:spAutoFit/>
            </a:bodyPr>
            <a:lstStyle/>
            <a:p>
              <a:pPr algn="ctr">
                <a:lnSpc>
                  <a:spcPts val="5973"/>
                </a:lnSpc>
              </a:pPr>
              <a:r>
                <a:rPr lang="en-US" sz="4266">
                  <a:solidFill>
                    <a:srgbClr val="8A3D21"/>
                  </a:solidFill>
                  <a:latin typeface="Canva Sans Bold"/>
                </a:rPr>
                <a:t>New or changing moles or spots on your skin can be signs of skin cancer.</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982228" y="4073118"/>
              <a:ext cx="7267955" cy="7455557"/>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Check moles or spots for ABCDE: Asymmetry, Borders, Colour, Diameter, and Evolving. Seek medical advice if you notice any changes in these. </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1027467" y="5008231"/>
              <a:ext cx="7177478" cy="3074557"/>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Tanning beds are safer than lying out in the sun.</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982228" y="4290390"/>
              <a:ext cx="7267955" cy="6516278"/>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Tanning beds aren't safer than being out in the sun. They use strong UV rays that can give you skin cancer and make you age faster.</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False!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1027467" y="5008231"/>
              <a:ext cx="7177478" cy="3074557"/>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You don’t need sunscreen in the winter.</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1015741" y="4109244"/>
              <a:ext cx="7267955" cy="7455557"/>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Remember to put on sunscreen when the UV scale hits 3 or more, which is from March to October. However, it's a good idea to check the UV index all year round.</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1027467" y="5532059"/>
              <a:ext cx="7177478" cy="2026900"/>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Sunscreen is safe for kids to use.</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60"/>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60"/>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D5EFCA"/>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982228" y="2953724"/>
              <a:ext cx="7267955" cy="9334114"/>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Kids sunscreen is usually high factor (&gt;50SPF) and fragrance free - to minimise potential allergens.  Teaching kids sun safety habits early helps to keep their skin healthy for life.</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5EDE6"/>
        </a:solidFill>
        <a:effectLst/>
      </p:bgPr>
    </p:bg>
    <p:spTree>
      <p:nvGrpSpPr>
        <p:cNvPr id="1" name=""/>
        <p:cNvGrpSpPr/>
        <p:nvPr/>
      </p:nvGrpSpPr>
      <p:grpSpPr>
        <a:xfrm>
          <a:off x="0" y="0"/>
          <a:ext cx="0" cy="0"/>
          <a:chOff x="0" y="0"/>
          <a:chExt cx="0" cy="0"/>
        </a:xfrm>
      </p:grpSpPr>
      <p:grpSp>
        <p:nvGrpSpPr>
          <p:cNvPr id="2" name="Group 2"/>
          <p:cNvGrpSpPr/>
          <p:nvPr/>
        </p:nvGrpSpPr>
        <p:grpSpPr>
          <a:xfrm>
            <a:off x="7492097" y="3455107"/>
            <a:ext cx="3086100" cy="3086100"/>
            <a:chOff x="0" y="0"/>
            <a:chExt cx="812800" cy="812800"/>
          </a:xfrm>
        </p:grpSpPr>
        <p:sp>
          <p:nvSpPr>
            <p:cNvPr id="3" name="Freeform 3"/>
            <p:cNvSpPr/>
            <p:nvPr/>
          </p:nvSpPr>
          <p:spPr>
            <a:xfrm>
              <a:off x="0" y="0"/>
              <a:ext cx="812800" cy="812800"/>
            </a:xfrm>
            <a:custGeom>
              <a:avLst/>
              <a:gdLst/>
              <a:ahLst/>
              <a:cxnLst/>
              <a:rect l="l" t="t" r="r" b="b"/>
              <a:pathLst>
                <a:path w="812800" h="812800">
                  <a:moveTo>
                    <a:pt x="0" y="0"/>
                  </a:moveTo>
                  <a:lnTo>
                    <a:pt x="812800" y="0"/>
                  </a:lnTo>
                  <a:lnTo>
                    <a:pt x="812800" y="812800"/>
                  </a:lnTo>
                  <a:lnTo>
                    <a:pt x="0" y="812800"/>
                  </a:lnTo>
                  <a:close/>
                </a:path>
              </a:pathLst>
            </a:custGeom>
            <a:solidFill>
              <a:srgbClr val="F6C3B6"/>
            </a:solidFill>
          </p:spPr>
          <p:txBody>
            <a:bodyPr/>
            <a:lstStyle/>
            <a:p>
              <a:endParaRPr lang="en-GB"/>
            </a:p>
          </p:txBody>
        </p:sp>
        <p:sp>
          <p:nvSpPr>
            <p:cNvPr id="4" name="TextBox 4"/>
            <p:cNvSpPr txBox="1"/>
            <p:nvPr/>
          </p:nvSpPr>
          <p:spPr>
            <a:xfrm>
              <a:off x="0" y="-19050"/>
              <a:ext cx="812800" cy="831850"/>
            </a:xfrm>
            <a:prstGeom prst="rect">
              <a:avLst/>
            </a:prstGeom>
          </p:spPr>
          <p:txBody>
            <a:bodyPr lIns="50800" tIns="50800" rIns="50800" bIns="50800" rtlCol="0" anchor="ctr"/>
            <a:lstStyle/>
            <a:p>
              <a:pPr algn="ctr">
                <a:lnSpc>
                  <a:spcPts val="4029"/>
                </a:lnSpc>
              </a:pPr>
              <a:r>
                <a:rPr lang="en-US" sz="3099">
                  <a:solidFill>
                    <a:srgbClr val="8A3D21"/>
                  </a:solidFill>
                  <a:latin typeface="Canva Sans Bold"/>
                </a:rPr>
                <a:t>Click to </a:t>
              </a:r>
            </a:p>
            <a:p>
              <a:pPr algn="ctr">
                <a:lnSpc>
                  <a:spcPts val="4029"/>
                </a:lnSpc>
              </a:pPr>
              <a:r>
                <a:rPr lang="en-US" sz="3099">
                  <a:solidFill>
                    <a:srgbClr val="8A3D21"/>
                  </a:solidFill>
                  <a:latin typeface="Canva Sans Bold"/>
                </a:rPr>
                <a:t>reveal the </a:t>
              </a:r>
            </a:p>
            <a:p>
              <a:pPr algn="ctr">
                <a:lnSpc>
                  <a:spcPts val="4029"/>
                </a:lnSpc>
              </a:pPr>
              <a:r>
                <a:rPr lang="en-US" sz="3099">
                  <a:solidFill>
                    <a:srgbClr val="8A3D21"/>
                  </a:solidFill>
                  <a:latin typeface="Canva Sans Bold"/>
                </a:rPr>
                <a:t>answer!</a:t>
              </a:r>
            </a:p>
          </p:txBody>
        </p:sp>
      </p:grpSp>
      <p:grpSp>
        <p:nvGrpSpPr>
          <p:cNvPr id="5" name="Group 5"/>
          <p:cNvGrpSpPr/>
          <p:nvPr/>
        </p:nvGrpSpPr>
        <p:grpSpPr>
          <a:xfrm>
            <a:off x="224888" y="202221"/>
            <a:ext cx="6924309" cy="9882558"/>
            <a:chOff x="0" y="0"/>
            <a:chExt cx="9232412" cy="13176744"/>
          </a:xfrm>
        </p:grpSpPr>
        <p:grpSp>
          <p:nvGrpSpPr>
            <p:cNvPr id="6" name="Group 6"/>
            <p:cNvGrpSpPr/>
            <p:nvPr/>
          </p:nvGrpSpPr>
          <p:grpSpPr>
            <a:xfrm>
              <a:off x="0" y="0"/>
              <a:ext cx="9232412" cy="13176744"/>
              <a:chOff x="0" y="0"/>
              <a:chExt cx="876250" cy="1250608"/>
            </a:xfrm>
          </p:grpSpPr>
          <p:sp>
            <p:nvSpPr>
              <p:cNvPr id="7" name="Freeform 7"/>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8" name="TextBox 8"/>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9" name="Group 9"/>
            <p:cNvGrpSpPr/>
            <p:nvPr/>
          </p:nvGrpSpPr>
          <p:grpSpPr>
            <a:xfrm>
              <a:off x="525016" y="630020"/>
              <a:ext cx="8182379" cy="11916704"/>
              <a:chOff x="0" y="0"/>
              <a:chExt cx="776592" cy="1131017"/>
            </a:xfrm>
          </p:grpSpPr>
          <p:sp>
            <p:nvSpPr>
              <p:cNvPr id="10" name="Freeform 10"/>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11" name="TextBox 11"/>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12" name="Group 12"/>
            <p:cNvGrpSpPr/>
            <p:nvPr/>
          </p:nvGrpSpPr>
          <p:grpSpPr>
            <a:xfrm>
              <a:off x="982228" y="1435592"/>
              <a:ext cx="7267955" cy="1594332"/>
              <a:chOff x="0" y="0"/>
              <a:chExt cx="915663" cy="200864"/>
            </a:xfrm>
          </p:grpSpPr>
          <p:sp>
            <p:nvSpPr>
              <p:cNvPr id="13" name="Freeform 13"/>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14" name="TextBox 14"/>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15" name="TextBox 15"/>
            <p:cNvSpPr txBox="1"/>
            <p:nvPr/>
          </p:nvSpPr>
          <p:spPr>
            <a:xfrm>
              <a:off x="982228" y="4266696"/>
              <a:ext cx="7177478" cy="4122214"/>
            </a:xfrm>
            <a:prstGeom prst="rect">
              <a:avLst/>
            </a:prstGeom>
          </p:spPr>
          <p:txBody>
            <a:bodyPr lIns="0" tIns="0" rIns="0" bIns="0" rtlCol="0" anchor="t">
              <a:spAutoFit/>
            </a:bodyPr>
            <a:lstStyle/>
            <a:p>
              <a:pPr algn="ctr">
                <a:lnSpc>
                  <a:spcPts val="6371"/>
                </a:lnSpc>
              </a:pPr>
              <a:r>
                <a:rPr lang="en-US" sz="4551">
                  <a:solidFill>
                    <a:srgbClr val="8A3D21"/>
                  </a:solidFill>
                  <a:latin typeface="Canva Sans Bold"/>
                </a:rPr>
                <a:t>You don’t need to wear a hat if you’re already wearing sunscreen.</a:t>
              </a:r>
            </a:p>
          </p:txBody>
        </p:sp>
        <p:sp>
          <p:nvSpPr>
            <p:cNvPr id="16" name="TextBox 16"/>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True or False?</a:t>
              </a:r>
            </a:p>
          </p:txBody>
        </p:sp>
        <p:sp>
          <p:nvSpPr>
            <p:cNvPr id="17" name="Freeform 17"/>
            <p:cNvSpPr/>
            <p:nvPr/>
          </p:nvSpPr>
          <p:spPr>
            <a:xfrm>
              <a:off x="1278452" y="8677918"/>
              <a:ext cx="6662855" cy="3775618"/>
            </a:xfrm>
            <a:custGeom>
              <a:avLst/>
              <a:gdLst/>
              <a:ahLst/>
              <a:cxnLst/>
              <a:rect l="l" t="t" r="r" b="b"/>
              <a:pathLst>
                <a:path w="6662855" h="3775618">
                  <a:moveTo>
                    <a:pt x="0" y="0"/>
                  </a:moveTo>
                  <a:lnTo>
                    <a:pt x="6662855" y="0"/>
                  </a:lnTo>
                  <a:lnTo>
                    <a:pt x="6662855" y="3775618"/>
                  </a:lnTo>
                  <a:lnTo>
                    <a:pt x="0" y="3775618"/>
                  </a:lnTo>
                  <a:lnTo>
                    <a:pt x="0" y="0"/>
                  </a:lnTo>
                  <a:close/>
                </a:path>
              </a:pathLst>
            </a:custGeom>
            <a:blipFill>
              <a:blip r:embed="rId2"/>
              <a:stretch>
                <a:fillRect/>
              </a:stretch>
            </a:blipFill>
          </p:spPr>
          <p:txBody>
            <a:bodyPr/>
            <a:lstStyle/>
            <a:p>
              <a:endParaRPr lang="en-GB"/>
            </a:p>
          </p:txBody>
        </p:sp>
      </p:grpSp>
      <p:grpSp>
        <p:nvGrpSpPr>
          <p:cNvPr id="18" name="Group 18"/>
          <p:cNvGrpSpPr/>
          <p:nvPr/>
        </p:nvGrpSpPr>
        <p:grpSpPr>
          <a:xfrm>
            <a:off x="10921097" y="202221"/>
            <a:ext cx="6924309" cy="9882558"/>
            <a:chOff x="0" y="0"/>
            <a:chExt cx="9232412" cy="13176744"/>
          </a:xfrm>
        </p:grpSpPr>
        <p:grpSp>
          <p:nvGrpSpPr>
            <p:cNvPr id="19" name="Group 19"/>
            <p:cNvGrpSpPr/>
            <p:nvPr/>
          </p:nvGrpSpPr>
          <p:grpSpPr>
            <a:xfrm>
              <a:off x="0" y="0"/>
              <a:ext cx="9232412" cy="13176744"/>
              <a:chOff x="0" y="0"/>
              <a:chExt cx="876250" cy="1250608"/>
            </a:xfrm>
          </p:grpSpPr>
          <p:sp>
            <p:nvSpPr>
              <p:cNvPr id="20" name="Freeform 20"/>
              <p:cNvSpPr/>
              <p:nvPr/>
            </p:nvSpPr>
            <p:spPr>
              <a:xfrm>
                <a:off x="0" y="0"/>
                <a:ext cx="876250" cy="1250608"/>
              </a:xfrm>
              <a:custGeom>
                <a:avLst/>
                <a:gdLst/>
                <a:ahLst/>
                <a:cxnLst/>
                <a:rect l="l" t="t" r="r" b="b"/>
                <a:pathLst>
                  <a:path w="876250" h="1250608">
                    <a:moveTo>
                      <a:pt x="117677" y="0"/>
                    </a:moveTo>
                    <a:lnTo>
                      <a:pt x="758573" y="0"/>
                    </a:lnTo>
                    <a:cubicBezTo>
                      <a:pt x="789783" y="0"/>
                      <a:pt x="819715" y="12398"/>
                      <a:pt x="841784" y="34467"/>
                    </a:cubicBezTo>
                    <a:cubicBezTo>
                      <a:pt x="863852" y="56535"/>
                      <a:pt x="876250" y="86467"/>
                      <a:pt x="876250" y="117677"/>
                    </a:cubicBezTo>
                    <a:lnTo>
                      <a:pt x="876250" y="1132931"/>
                    </a:lnTo>
                    <a:cubicBezTo>
                      <a:pt x="876250" y="1164141"/>
                      <a:pt x="863852" y="1194072"/>
                      <a:pt x="841784" y="1216141"/>
                    </a:cubicBezTo>
                    <a:cubicBezTo>
                      <a:pt x="819715" y="1238210"/>
                      <a:pt x="789783" y="1250608"/>
                      <a:pt x="758573" y="1250608"/>
                    </a:cubicBezTo>
                    <a:lnTo>
                      <a:pt x="117677" y="1250608"/>
                    </a:lnTo>
                    <a:cubicBezTo>
                      <a:pt x="86467" y="1250608"/>
                      <a:pt x="56535" y="1238210"/>
                      <a:pt x="34467" y="1216141"/>
                    </a:cubicBezTo>
                    <a:cubicBezTo>
                      <a:pt x="12398" y="1194072"/>
                      <a:pt x="0" y="1164141"/>
                      <a:pt x="0" y="1132931"/>
                    </a:cubicBezTo>
                    <a:lnTo>
                      <a:pt x="0" y="117677"/>
                    </a:lnTo>
                    <a:cubicBezTo>
                      <a:pt x="0" y="86467"/>
                      <a:pt x="12398" y="56535"/>
                      <a:pt x="34467" y="34467"/>
                    </a:cubicBezTo>
                    <a:cubicBezTo>
                      <a:pt x="56535" y="12398"/>
                      <a:pt x="86467" y="0"/>
                      <a:pt x="117677" y="0"/>
                    </a:cubicBezTo>
                    <a:close/>
                  </a:path>
                </a:pathLst>
              </a:custGeom>
              <a:solidFill>
                <a:srgbClr val="FAF4EA"/>
              </a:solidFill>
              <a:ln cap="rnd">
                <a:noFill/>
                <a:prstDash val="solid"/>
                <a:round/>
              </a:ln>
            </p:spPr>
            <p:txBody>
              <a:bodyPr/>
              <a:lstStyle/>
              <a:p>
                <a:endParaRPr lang="en-GB"/>
              </a:p>
            </p:txBody>
          </p:sp>
          <p:sp>
            <p:nvSpPr>
              <p:cNvPr id="21" name="TextBox 21"/>
              <p:cNvSpPr txBox="1"/>
              <p:nvPr/>
            </p:nvSpPr>
            <p:spPr>
              <a:xfrm>
                <a:off x="0" y="-28575"/>
                <a:ext cx="876250" cy="1279183"/>
              </a:xfrm>
              <a:prstGeom prst="rect">
                <a:avLst/>
              </a:prstGeom>
            </p:spPr>
            <p:txBody>
              <a:bodyPr lIns="50800" tIns="50800" rIns="50800" bIns="50800" rtlCol="0" anchor="ctr"/>
              <a:lstStyle/>
              <a:p>
                <a:pPr algn="ctr">
                  <a:lnSpc>
                    <a:spcPts val="1959"/>
                  </a:lnSpc>
                  <a:spcBef>
                    <a:spcPct val="0"/>
                  </a:spcBef>
                </a:pPr>
                <a:endParaRPr/>
              </a:p>
            </p:txBody>
          </p:sp>
        </p:grpSp>
        <p:grpSp>
          <p:nvGrpSpPr>
            <p:cNvPr id="22" name="Group 22"/>
            <p:cNvGrpSpPr/>
            <p:nvPr/>
          </p:nvGrpSpPr>
          <p:grpSpPr>
            <a:xfrm>
              <a:off x="525016" y="630020"/>
              <a:ext cx="8182379" cy="11916704"/>
              <a:chOff x="0" y="0"/>
              <a:chExt cx="776592" cy="1131017"/>
            </a:xfrm>
          </p:grpSpPr>
          <p:sp>
            <p:nvSpPr>
              <p:cNvPr id="23" name="Freeform 23"/>
              <p:cNvSpPr/>
              <p:nvPr/>
            </p:nvSpPr>
            <p:spPr>
              <a:xfrm>
                <a:off x="0" y="0"/>
                <a:ext cx="776592" cy="1131017"/>
              </a:xfrm>
              <a:custGeom>
                <a:avLst/>
                <a:gdLst/>
                <a:ahLst/>
                <a:cxnLst/>
                <a:rect l="l" t="t" r="r" b="b"/>
                <a:pathLst>
                  <a:path w="776592" h="1131017">
                    <a:moveTo>
                      <a:pt x="82538" y="0"/>
                    </a:moveTo>
                    <a:lnTo>
                      <a:pt x="694054" y="0"/>
                    </a:lnTo>
                    <a:cubicBezTo>
                      <a:pt x="739638" y="0"/>
                      <a:pt x="776592" y="36953"/>
                      <a:pt x="776592" y="82538"/>
                    </a:cubicBezTo>
                    <a:lnTo>
                      <a:pt x="776592" y="1048480"/>
                    </a:lnTo>
                    <a:cubicBezTo>
                      <a:pt x="776592" y="1070370"/>
                      <a:pt x="767896" y="1091364"/>
                      <a:pt x="752417" y="1106843"/>
                    </a:cubicBezTo>
                    <a:cubicBezTo>
                      <a:pt x="736938" y="1122321"/>
                      <a:pt x="715944" y="1131017"/>
                      <a:pt x="694054" y="1131017"/>
                    </a:cubicBezTo>
                    <a:lnTo>
                      <a:pt x="82538" y="1131017"/>
                    </a:lnTo>
                    <a:cubicBezTo>
                      <a:pt x="36953" y="1131017"/>
                      <a:pt x="0" y="1094064"/>
                      <a:pt x="0" y="1048480"/>
                    </a:cubicBezTo>
                    <a:lnTo>
                      <a:pt x="0" y="82538"/>
                    </a:lnTo>
                    <a:cubicBezTo>
                      <a:pt x="0" y="36953"/>
                      <a:pt x="36953" y="0"/>
                      <a:pt x="82538" y="0"/>
                    </a:cubicBezTo>
                    <a:close/>
                  </a:path>
                </a:pathLst>
              </a:custGeom>
              <a:solidFill>
                <a:srgbClr val="000000">
                  <a:alpha val="0"/>
                </a:srgbClr>
              </a:solidFill>
              <a:ln w="28575" cap="rnd">
                <a:solidFill>
                  <a:srgbClr val="FAB057"/>
                </a:solidFill>
                <a:prstDash val="solid"/>
                <a:round/>
              </a:ln>
            </p:spPr>
            <p:txBody>
              <a:bodyPr/>
              <a:lstStyle/>
              <a:p>
                <a:endParaRPr lang="en-GB"/>
              </a:p>
            </p:txBody>
          </p:sp>
          <p:sp>
            <p:nvSpPr>
              <p:cNvPr id="24" name="TextBox 24"/>
              <p:cNvSpPr txBox="1"/>
              <p:nvPr/>
            </p:nvSpPr>
            <p:spPr>
              <a:xfrm>
                <a:off x="0" y="-28575"/>
                <a:ext cx="776592" cy="1159592"/>
              </a:xfrm>
              <a:prstGeom prst="rect">
                <a:avLst/>
              </a:prstGeom>
            </p:spPr>
            <p:txBody>
              <a:bodyPr lIns="50800" tIns="50800" rIns="50800" bIns="50800" rtlCol="0" anchor="ctr"/>
              <a:lstStyle/>
              <a:p>
                <a:pPr algn="ctr">
                  <a:lnSpc>
                    <a:spcPts val="1959"/>
                  </a:lnSpc>
                  <a:spcBef>
                    <a:spcPct val="0"/>
                  </a:spcBef>
                </a:pPr>
                <a:endParaRPr/>
              </a:p>
            </p:txBody>
          </p:sp>
        </p:grpSp>
        <p:grpSp>
          <p:nvGrpSpPr>
            <p:cNvPr id="25" name="Group 25"/>
            <p:cNvGrpSpPr/>
            <p:nvPr/>
          </p:nvGrpSpPr>
          <p:grpSpPr>
            <a:xfrm>
              <a:off x="982228" y="1435592"/>
              <a:ext cx="7267955" cy="1594332"/>
              <a:chOff x="0" y="0"/>
              <a:chExt cx="915663" cy="200864"/>
            </a:xfrm>
          </p:grpSpPr>
          <p:sp>
            <p:nvSpPr>
              <p:cNvPr id="26" name="Freeform 26"/>
              <p:cNvSpPr/>
              <p:nvPr/>
            </p:nvSpPr>
            <p:spPr>
              <a:xfrm>
                <a:off x="0" y="0"/>
                <a:ext cx="915663" cy="200864"/>
              </a:xfrm>
              <a:custGeom>
                <a:avLst/>
                <a:gdLst/>
                <a:ahLst/>
                <a:cxnLst/>
                <a:rect l="l" t="t" r="r" b="b"/>
                <a:pathLst>
                  <a:path w="915663" h="200864">
                    <a:moveTo>
                      <a:pt x="100432" y="0"/>
                    </a:moveTo>
                    <a:lnTo>
                      <a:pt x="815231" y="0"/>
                    </a:lnTo>
                    <a:cubicBezTo>
                      <a:pt x="841867" y="0"/>
                      <a:pt x="867412" y="10581"/>
                      <a:pt x="886247" y="29416"/>
                    </a:cubicBezTo>
                    <a:cubicBezTo>
                      <a:pt x="905081" y="48250"/>
                      <a:pt x="915663" y="73796"/>
                      <a:pt x="915663" y="100432"/>
                    </a:cubicBezTo>
                    <a:lnTo>
                      <a:pt x="915663" y="100432"/>
                    </a:lnTo>
                    <a:cubicBezTo>
                      <a:pt x="915663" y="127068"/>
                      <a:pt x="905081" y="152613"/>
                      <a:pt x="886247" y="171448"/>
                    </a:cubicBezTo>
                    <a:cubicBezTo>
                      <a:pt x="867412" y="190283"/>
                      <a:pt x="841867" y="200864"/>
                      <a:pt x="815231" y="200864"/>
                    </a:cubicBezTo>
                    <a:lnTo>
                      <a:pt x="100432" y="200864"/>
                    </a:lnTo>
                    <a:cubicBezTo>
                      <a:pt x="73796" y="200864"/>
                      <a:pt x="48250" y="190283"/>
                      <a:pt x="29416" y="171448"/>
                    </a:cubicBezTo>
                    <a:cubicBezTo>
                      <a:pt x="10581" y="152613"/>
                      <a:pt x="0" y="127068"/>
                      <a:pt x="0" y="100432"/>
                    </a:cubicBezTo>
                    <a:lnTo>
                      <a:pt x="0" y="100432"/>
                    </a:lnTo>
                    <a:cubicBezTo>
                      <a:pt x="0" y="73796"/>
                      <a:pt x="10581" y="48250"/>
                      <a:pt x="29416" y="29416"/>
                    </a:cubicBezTo>
                    <a:cubicBezTo>
                      <a:pt x="48250" y="10581"/>
                      <a:pt x="73796" y="0"/>
                      <a:pt x="100432" y="0"/>
                    </a:cubicBezTo>
                    <a:close/>
                  </a:path>
                </a:pathLst>
              </a:custGeom>
              <a:solidFill>
                <a:srgbClr val="F6C3B6"/>
              </a:solidFill>
            </p:spPr>
            <p:txBody>
              <a:bodyPr/>
              <a:lstStyle/>
              <a:p>
                <a:endParaRPr lang="en-GB"/>
              </a:p>
            </p:txBody>
          </p:sp>
          <p:sp>
            <p:nvSpPr>
              <p:cNvPr id="27" name="TextBox 27"/>
              <p:cNvSpPr txBox="1"/>
              <p:nvPr/>
            </p:nvSpPr>
            <p:spPr>
              <a:xfrm>
                <a:off x="0" y="-9525"/>
                <a:ext cx="915663" cy="210389"/>
              </a:xfrm>
              <a:prstGeom prst="rect">
                <a:avLst/>
              </a:prstGeom>
            </p:spPr>
            <p:txBody>
              <a:bodyPr lIns="17500" tIns="17500" rIns="17500" bIns="17500" rtlCol="0" anchor="ctr"/>
              <a:lstStyle/>
              <a:p>
                <a:pPr algn="ctr">
                  <a:lnSpc>
                    <a:spcPts val="1495"/>
                  </a:lnSpc>
                </a:pPr>
                <a:endParaRPr/>
              </a:p>
            </p:txBody>
          </p:sp>
        </p:grpSp>
        <p:sp>
          <p:nvSpPr>
            <p:cNvPr id="28" name="TextBox 28"/>
            <p:cNvSpPr txBox="1"/>
            <p:nvPr/>
          </p:nvSpPr>
          <p:spPr>
            <a:xfrm>
              <a:off x="1042430" y="4290390"/>
              <a:ext cx="7267955" cy="6516278"/>
            </a:xfrm>
            <a:prstGeom prst="rect">
              <a:avLst/>
            </a:prstGeom>
          </p:spPr>
          <p:txBody>
            <a:bodyPr lIns="0" tIns="0" rIns="0" bIns="0" rtlCol="0" anchor="t">
              <a:spAutoFit/>
            </a:bodyPr>
            <a:lstStyle/>
            <a:p>
              <a:pPr algn="ctr">
                <a:lnSpc>
                  <a:spcPts val="5575"/>
                </a:lnSpc>
              </a:pPr>
              <a:r>
                <a:rPr lang="en-US" sz="3982">
                  <a:solidFill>
                    <a:srgbClr val="8A3D21"/>
                  </a:solidFill>
                  <a:latin typeface="Canva Sans Bold"/>
                </a:rPr>
                <a:t>Sunscreen doesn’t cover everything, like your scalp and ears. So, wearing both a hat and sunscreen keeps you safer in the sun.</a:t>
              </a:r>
            </a:p>
          </p:txBody>
        </p:sp>
        <p:sp>
          <p:nvSpPr>
            <p:cNvPr id="29" name="TextBox 29"/>
            <p:cNvSpPr txBox="1"/>
            <p:nvPr/>
          </p:nvSpPr>
          <p:spPr>
            <a:xfrm>
              <a:off x="1107881" y="1700275"/>
              <a:ext cx="7016650" cy="979240"/>
            </a:xfrm>
            <a:prstGeom prst="rect">
              <a:avLst/>
            </a:prstGeom>
          </p:spPr>
          <p:txBody>
            <a:bodyPr lIns="0" tIns="0" rIns="0" bIns="0" rtlCol="0" anchor="t">
              <a:spAutoFit/>
            </a:bodyPr>
            <a:lstStyle/>
            <a:p>
              <a:pPr algn="ctr">
                <a:lnSpc>
                  <a:spcPts val="6372"/>
                </a:lnSpc>
              </a:pPr>
              <a:r>
                <a:rPr lang="en-US" sz="4551">
                  <a:solidFill>
                    <a:srgbClr val="8A3D21"/>
                  </a:solidFill>
                  <a:latin typeface="Canva Sans Bold"/>
                </a:rPr>
                <a:t>False!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1153</Words>
  <Application>Microsoft Office PowerPoint</Application>
  <PresentationFormat>Custom</PresentationFormat>
  <Paragraphs>148</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Canva Sans Bold</vt:lpstr>
      <vt:lpstr>Calibri</vt:lpstr>
      <vt:lpstr>Arial</vt:lpstr>
      <vt:lpstr>Canva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 Safety Questions True or False ENGLISH</dc:title>
  <cp:lastModifiedBy>Jodie Millard</cp:lastModifiedBy>
  <cp:revision>2</cp:revision>
  <dcterms:created xsi:type="dcterms:W3CDTF">2006-08-16T00:00:00Z</dcterms:created>
  <dcterms:modified xsi:type="dcterms:W3CDTF">2024-06-26T14:18:17Z</dcterms:modified>
  <dc:identifier>DAGJCSF6C8E</dc:identifier>
</cp:coreProperties>
</file>